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eue Montreal" charset="1" panose="00000400000000000000"/>
      <p:regular r:id="rId22"/>
    </p:embeddedFont>
    <p:embeddedFont>
      <p:font typeface="Neue Montreal Medium" charset="1" panose="00000400000000000000"/>
      <p:regular r:id="rId23"/>
    </p:embeddedFont>
    <p:embeddedFont>
      <p:font typeface="Neue Montreal Bold" charset="1" panose="000004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3638" y="-102870"/>
            <a:ext cx="6771959" cy="10719421"/>
            <a:chOff x="0" y="0"/>
            <a:chExt cx="51348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484" cy="812800"/>
            </a:xfrm>
            <a:custGeom>
              <a:avLst/>
              <a:gdLst/>
              <a:ahLst/>
              <a:cxnLst/>
              <a:rect r="r" b="b" t="t" l="l"/>
              <a:pathLst>
                <a:path h="812800" w="513484">
                  <a:moveTo>
                    <a:pt x="0" y="0"/>
                  </a:moveTo>
                  <a:lnTo>
                    <a:pt x="513484" y="0"/>
                  </a:lnTo>
                  <a:lnTo>
                    <a:pt x="51348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90703" t="0" r="-9070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113012" y="4630125"/>
            <a:ext cx="3851759" cy="5713915"/>
          </a:xfrm>
          <a:custGeom>
            <a:avLst/>
            <a:gdLst/>
            <a:ahLst/>
            <a:cxnLst/>
            <a:rect r="r" b="b" t="t" l="l"/>
            <a:pathLst>
              <a:path h="5713915" w="3851759">
                <a:moveTo>
                  <a:pt x="0" y="0"/>
                </a:moveTo>
                <a:lnTo>
                  <a:pt x="3851759" y="0"/>
                </a:lnTo>
                <a:lnTo>
                  <a:pt x="3851759" y="5713915"/>
                </a:lnTo>
                <a:lnTo>
                  <a:pt x="0" y="571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60243" y="-102870"/>
            <a:ext cx="3627529" cy="1813765"/>
          </a:xfrm>
          <a:custGeom>
            <a:avLst/>
            <a:gdLst/>
            <a:ahLst/>
            <a:cxnLst/>
            <a:rect r="r" b="b" t="t" l="l"/>
            <a:pathLst>
              <a:path h="1813765" w="3627529">
                <a:moveTo>
                  <a:pt x="0" y="0"/>
                </a:moveTo>
                <a:lnTo>
                  <a:pt x="3627529" y="0"/>
                </a:lnTo>
                <a:lnTo>
                  <a:pt x="3627529" y="1813765"/>
                </a:lnTo>
                <a:lnTo>
                  <a:pt x="0" y="181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87772" y="2609184"/>
            <a:ext cx="7374506" cy="3674921"/>
          </a:xfrm>
          <a:custGeom>
            <a:avLst/>
            <a:gdLst/>
            <a:ahLst/>
            <a:cxnLst/>
            <a:rect r="r" b="b" t="t" l="l"/>
            <a:pathLst>
              <a:path h="3674921" w="7374506">
                <a:moveTo>
                  <a:pt x="0" y="0"/>
                </a:moveTo>
                <a:lnTo>
                  <a:pt x="7374506" y="0"/>
                </a:lnTo>
                <a:lnTo>
                  <a:pt x="7374506" y="3674921"/>
                </a:lnTo>
                <a:lnTo>
                  <a:pt x="0" y="3674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531" t="-121547" r="-38779" b="-13426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92838" y="393351"/>
            <a:ext cx="4246053" cy="1045591"/>
          </a:xfrm>
          <a:custGeom>
            <a:avLst/>
            <a:gdLst/>
            <a:ahLst/>
            <a:cxnLst/>
            <a:rect r="r" b="b" t="t" l="l"/>
            <a:pathLst>
              <a:path h="1045591" w="4246053">
                <a:moveTo>
                  <a:pt x="0" y="0"/>
                </a:moveTo>
                <a:lnTo>
                  <a:pt x="4246054" y="0"/>
                </a:lnTo>
                <a:lnTo>
                  <a:pt x="4246054" y="1045591"/>
                </a:lnTo>
                <a:lnTo>
                  <a:pt x="0" y="10455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87772" y="7182394"/>
            <a:ext cx="876766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91C2A"/>
                </a:solidFill>
                <a:latin typeface="Neue Montreal"/>
                <a:ea typeface="Neue Montreal"/>
                <a:cs typeface="Neue Montreal"/>
                <a:sym typeface="Neue Montreal"/>
              </a:rPr>
              <a:t>Renato Arratia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87772" y="7925260"/>
            <a:ext cx="876766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91C2A"/>
                </a:solidFill>
                <a:latin typeface="Neue Montreal"/>
                <a:ea typeface="Neue Montreal"/>
                <a:cs typeface="Neue Montreal"/>
                <a:sym typeface="Neue Montreal"/>
              </a:rPr>
              <a:t>Kensel Campusano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283462" y="-630054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3807918"/>
                </a:moveTo>
                <a:lnTo>
                  <a:pt x="2566924" y="3807918"/>
                </a:lnTo>
                <a:lnTo>
                  <a:pt x="2566924" y="0"/>
                </a:lnTo>
                <a:lnTo>
                  <a:pt x="0" y="0"/>
                </a:lnTo>
                <a:lnTo>
                  <a:pt x="0" y="38079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417" y="3210116"/>
            <a:ext cx="17987165" cy="6048184"/>
          </a:xfrm>
          <a:custGeom>
            <a:avLst/>
            <a:gdLst/>
            <a:ahLst/>
            <a:cxnLst/>
            <a:rect r="r" b="b" t="t" l="l"/>
            <a:pathLst>
              <a:path h="6048184" w="17987165">
                <a:moveTo>
                  <a:pt x="0" y="0"/>
                </a:moveTo>
                <a:lnTo>
                  <a:pt x="17987166" y="0"/>
                </a:lnTo>
                <a:lnTo>
                  <a:pt x="17987166" y="6048184"/>
                </a:lnTo>
                <a:lnTo>
                  <a:pt x="0" y="604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18544" y="570385"/>
            <a:ext cx="7450912" cy="1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0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Cronograma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39356" y="2052032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4538" y="6536122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0"/>
                </a:moveTo>
                <a:lnTo>
                  <a:pt x="2566924" y="0"/>
                </a:lnTo>
                <a:lnTo>
                  <a:pt x="2566924" y="3807918"/>
                </a:lnTo>
                <a:lnTo>
                  <a:pt x="0" y="380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83462" y="-630054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3807918"/>
                </a:moveTo>
                <a:lnTo>
                  <a:pt x="2566924" y="3807918"/>
                </a:lnTo>
                <a:lnTo>
                  <a:pt x="2566924" y="0"/>
                </a:lnTo>
                <a:lnTo>
                  <a:pt x="0" y="0"/>
                </a:lnTo>
                <a:lnTo>
                  <a:pt x="0" y="38079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2578" y="3585448"/>
            <a:ext cx="4045985" cy="2124142"/>
          </a:xfrm>
          <a:custGeom>
            <a:avLst/>
            <a:gdLst/>
            <a:ahLst/>
            <a:cxnLst/>
            <a:rect r="r" b="b" t="t" l="l"/>
            <a:pathLst>
              <a:path h="2124142" w="4045985">
                <a:moveTo>
                  <a:pt x="0" y="0"/>
                </a:moveTo>
                <a:lnTo>
                  <a:pt x="4045986" y="0"/>
                </a:lnTo>
                <a:lnTo>
                  <a:pt x="4045986" y="2124143"/>
                </a:lnTo>
                <a:lnTo>
                  <a:pt x="0" y="212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07867" y="2577022"/>
            <a:ext cx="5574405" cy="4334100"/>
          </a:xfrm>
          <a:custGeom>
            <a:avLst/>
            <a:gdLst/>
            <a:ahLst/>
            <a:cxnLst/>
            <a:rect r="r" b="b" t="t" l="l"/>
            <a:pathLst>
              <a:path h="4334100" w="5574405">
                <a:moveTo>
                  <a:pt x="0" y="0"/>
                </a:moveTo>
                <a:lnTo>
                  <a:pt x="5574405" y="0"/>
                </a:lnTo>
                <a:lnTo>
                  <a:pt x="5574405" y="4334100"/>
                </a:lnTo>
                <a:lnTo>
                  <a:pt x="0" y="4334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61760" y="3520172"/>
            <a:ext cx="4351647" cy="2447801"/>
          </a:xfrm>
          <a:custGeom>
            <a:avLst/>
            <a:gdLst/>
            <a:ahLst/>
            <a:cxnLst/>
            <a:rect r="r" b="b" t="t" l="l"/>
            <a:pathLst>
              <a:path h="2447801" w="4351647">
                <a:moveTo>
                  <a:pt x="0" y="0"/>
                </a:moveTo>
                <a:lnTo>
                  <a:pt x="4351647" y="0"/>
                </a:lnTo>
                <a:lnTo>
                  <a:pt x="4351647" y="2447801"/>
                </a:lnTo>
                <a:lnTo>
                  <a:pt x="0" y="2447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11870" y="3520172"/>
            <a:ext cx="4483198" cy="2538611"/>
          </a:xfrm>
          <a:custGeom>
            <a:avLst/>
            <a:gdLst/>
            <a:ahLst/>
            <a:cxnLst/>
            <a:rect r="r" b="b" t="t" l="l"/>
            <a:pathLst>
              <a:path h="2538611" w="4483198">
                <a:moveTo>
                  <a:pt x="0" y="0"/>
                </a:moveTo>
                <a:lnTo>
                  <a:pt x="4483198" y="0"/>
                </a:lnTo>
                <a:lnTo>
                  <a:pt x="4483198" y="2538610"/>
                </a:lnTo>
                <a:lnTo>
                  <a:pt x="0" y="2538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2578" y="6719241"/>
            <a:ext cx="4593942" cy="2143839"/>
          </a:xfrm>
          <a:custGeom>
            <a:avLst/>
            <a:gdLst/>
            <a:ahLst/>
            <a:cxnLst/>
            <a:rect r="r" b="b" t="t" l="l"/>
            <a:pathLst>
              <a:path h="2143839" w="4593942">
                <a:moveTo>
                  <a:pt x="0" y="0"/>
                </a:moveTo>
                <a:lnTo>
                  <a:pt x="4593942" y="0"/>
                </a:lnTo>
                <a:lnTo>
                  <a:pt x="4593942" y="2143839"/>
                </a:lnTo>
                <a:lnTo>
                  <a:pt x="0" y="2143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51788" y="6282984"/>
            <a:ext cx="2733297" cy="2733297"/>
          </a:xfrm>
          <a:custGeom>
            <a:avLst/>
            <a:gdLst/>
            <a:ahLst/>
            <a:cxnLst/>
            <a:rect r="r" b="b" t="t" l="l"/>
            <a:pathLst>
              <a:path h="2733297" w="2733297">
                <a:moveTo>
                  <a:pt x="0" y="0"/>
                </a:moveTo>
                <a:lnTo>
                  <a:pt x="2733297" y="0"/>
                </a:lnTo>
                <a:lnTo>
                  <a:pt x="2733297" y="2733297"/>
                </a:lnTo>
                <a:lnTo>
                  <a:pt x="0" y="27332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17717" y="6282984"/>
            <a:ext cx="2733297" cy="2733297"/>
          </a:xfrm>
          <a:custGeom>
            <a:avLst/>
            <a:gdLst/>
            <a:ahLst/>
            <a:cxnLst/>
            <a:rect r="r" b="b" t="t" l="l"/>
            <a:pathLst>
              <a:path h="2733297" w="2733297">
                <a:moveTo>
                  <a:pt x="0" y="0"/>
                </a:moveTo>
                <a:lnTo>
                  <a:pt x="2733297" y="0"/>
                </a:lnTo>
                <a:lnTo>
                  <a:pt x="2733297" y="2733297"/>
                </a:lnTo>
                <a:lnTo>
                  <a:pt x="0" y="2733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72953" y="6476815"/>
            <a:ext cx="2539466" cy="2539466"/>
          </a:xfrm>
          <a:custGeom>
            <a:avLst/>
            <a:gdLst/>
            <a:ahLst/>
            <a:cxnLst/>
            <a:rect r="r" b="b" t="t" l="l"/>
            <a:pathLst>
              <a:path h="2539466" w="2539466">
                <a:moveTo>
                  <a:pt x="0" y="0"/>
                </a:moveTo>
                <a:lnTo>
                  <a:pt x="2539466" y="0"/>
                </a:lnTo>
                <a:lnTo>
                  <a:pt x="2539466" y="2539466"/>
                </a:lnTo>
                <a:lnTo>
                  <a:pt x="0" y="2539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92932" y="1123950"/>
            <a:ext cx="15502136" cy="1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0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Tecnologías y Herramientas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39356" y="2605597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4538" y="6536122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0"/>
                </a:moveTo>
                <a:lnTo>
                  <a:pt x="2566924" y="0"/>
                </a:lnTo>
                <a:lnTo>
                  <a:pt x="2566924" y="3807918"/>
                </a:lnTo>
                <a:lnTo>
                  <a:pt x="0" y="380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83462" y="-630054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3807918"/>
                </a:moveTo>
                <a:lnTo>
                  <a:pt x="2566924" y="3807918"/>
                </a:lnTo>
                <a:lnTo>
                  <a:pt x="2566924" y="0"/>
                </a:lnTo>
                <a:lnTo>
                  <a:pt x="0" y="0"/>
                </a:lnTo>
                <a:lnTo>
                  <a:pt x="0" y="38079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99735" y="179164"/>
            <a:ext cx="8075222" cy="9893075"/>
          </a:xfrm>
          <a:custGeom>
            <a:avLst/>
            <a:gdLst/>
            <a:ahLst/>
            <a:cxnLst/>
            <a:rect r="r" b="b" t="t" l="l"/>
            <a:pathLst>
              <a:path h="9893075" w="8075222">
                <a:moveTo>
                  <a:pt x="0" y="0"/>
                </a:moveTo>
                <a:lnTo>
                  <a:pt x="8075222" y="0"/>
                </a:lnTo>
                <a:lnTo>
                  <a:pt x="8075222" y="9893074"/>
                </a:lnTo>
                <a:lnTo>
                  <a:pt x="0" y="9893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1624" y="4602837"/>
            <a:ext cx="6750266" cy="1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0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Arquitectura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2113" y="6084484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2877" y="-616475"/>
            <a:ext cx="6771959" cy="4088376"/>
            <a:chOff x="0" y="0"/>
            <a:chExt cx="513484" cy="310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484" cy="310001"/>
            </a:xfrm>
            <a:custGeom>
              <a:avLst/>
              <a:gdLst/>
              <a:ahLst/>
              <a:cxnLst/>
              <a:rect r="r" b="b" t="t" l="l"/>
              <a:pathLst>
                <a:path h="310001" w="513484">
                  <a:moveTo>
                    <a:pt x="0" y="0"/>
                  </a:moveTo>
                  <a:lnTo>
                    <a:pt x="513484" y="0"/>
                  </a:lnTo>
                  <a:lnTo>
                    <a:pt x="513484" y="310001"/>
                  </a:lnTo>
                  <a:lnTo>
                    <a:pt x="0" y="310001"/>
                  </a:lnTo>
                  <a:close/>
                </a:path>
              </a:pathLst>
            </a:custGeom>
            <a:blipFill>
              <a:blip r:embed="rId2"/>
              <a:stretch>
                <a:fillRect l="-10675" t="0" r="-106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82589" y="6144518"/>
            <a:ext cx="6030574" cy="4717662"/>
            <a:chOff x="0" y="0"/>
            <a:chExt cx="476756" cy="3729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6756" cy="372962"/>
            </a:xfrm>
            <a:custGeom>
              <a:avLst/>
              <a:gdLst/>
              <a:ahLst/>
              <a:cxnLst/>
              <a:rect r="r" b="b" t="t" l="l"/>
              <a:pathLst>
                <a:path h="372962" w="476756">
                  <a:moveTo>
                    <a:pt x="0" y="0"/>
                  </a:moveTo>
                  <a:lnTo>
                    <a:pt x="476756" y="0"/>
                  </a:lnTo>
                  <a:lnTo>
                    <a:pt x="476756" y="372962"/>
                  </a:lnTo>
                  <a:lnTo>
                    <a:pt x="0" y="372962"/>
                  </a:lnTo>
                  <a:close/>
                </a:path>
              </a:pathLst>
            </a:custGeom>
            <a:blipFill>
              <a:blip r:embed="rId3"/>
              <a:stretch>
                <a:fillRect l="-8708" t="0" r="-870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025169" y="430603"/>
            <a:ext cx="3851759" cy="5713915"/>
          </a:xfrm>
          <a:custGeom>
            <a:avLst/>
            <a:gdLst/>
            <a:ahLst/>
            <a:cxnLst/>
            <a:rect r="r" b="b" t="t" l="l"/>
            <a:pathLst>
              <a:path h="5713915" w="3851759">
                <a:moveTo>
                  <a:pt x="0" y="0"/>
                </a:moveTo>
                <a:lnTo>
                  <a:pt x="3851760" y="0"/>
                </a:lnTo>
                <a:lnTo>
                  <a:pt x="3851760" y="5713915"/>
                </a:lnTo>
                <a:lnTo>
                  <a:pt x="0" y="571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14425"/>
            <a:ext cx="7450912" cy="250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1"/>
              </a:lnSpc>
            </a:pPr>
            <a:r>
              <a:rPr lang="en-US" sz="8865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Modelo de negocio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07158"/>
            <a:ext cx="3209288" cy="402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7"/>
              </a:lnSpc>
            </a:pPr>
            <a:r>
              <a:rPr lang="en-US" b="true" sz="2798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14925"/>
            <a:ext cx="10482442" cy="410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491" indent="-340246" lvl="1">
              <a:lnSpc>
                <a:spcPts val="4097"/>
              </a:lnSpc>
              <a:buFont typeface="Arial"/>
              <a:buChar char="•"/>
            </a:pPr>
            <a:r>
              <a:rPr lang="en-US" b="true" sz="3151" spc="-31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Cobro único por instalación:</a:t>
            </a:r>
            <a:r>
              <a:rPr lang="en-US" b="true" sz="3151" spc="-31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 incluye implementación inicial del sistema, configuración de base de datos, instalación de lectores de códigos de barras y capacitación básica a los usuarios.</a:t>
            </a:r>
          </a:p>
          <a:p>
            <a:pPr algn="l">
              <a:lnSpc>
                <a:spcPts val="4097"/>
              </a:lnSpc>
            </a:pPr>
          </a:p>
          <a:p>
            <a:pPr algn="l" marL="680491" indent="-340246" lvl="1">
              <a:lnSpc>
                <a:spcPts val="4097"/>
              </a:lnSpc>
              <a:buFont typeface="Arial"/>
              <a:buChar char="•"/>
            </a:pPr>
            <a:r>
              <a:rPr lang="en-US" b="true" sz="3151" spc="-31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Costo mensual de uso:</a:t>
            </a:r>
            <a:r>
              <a:rPr lang="en-US" b="true" sz="3151" spc="-31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 cubre mantenimiento del sistema, actualizaciones menores, soporte técnico y disponibilidad de la plataforma.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34" y="-914522"/>
            <a:ext cx="4291123" cy="5865852"/>
            <a:chOff x="0" y="0"/>
            <a:chExt cx="425379" cy="5814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379" cy="581481"/>
            </a:xfrm>
            <a:custGeom>
              <a:avLst/>
              <a:gdLst/>
              <a:ahLst/>
              <a:cxnLst/>
              <a:rect r="r" b="b" t="t" l="l"/>
              <a:pathLst>
                <a:path h="581481" w="425379">
                  <a:moveTo>
                    <a:pt x="0" y="0"/>
                  </a:moveTo>
                  <a:lnTo>
                    <a:pt x="425379" y="0"/>
                  </a:lnTo>
                  <a:lnTo>
                    <a:pt x="425379" y="581481"/>
                  </a:lnTo>
                  <a:lnTo>
                    <a:pt x="0" y="581481"/>
                  </a:lnTo>
                  <a:close/>
                </a:path>
              </a:pathLst>
            </a:custGeom>
            <a:blipFill>
              <a:blip r:embed="rId2"/>
              <a:stretch>
                <a:fillRect l="-52429" t="0" r="-5242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094638" y="4421148"/>
            <a:ext cx="4291123" cy="5865852"/>
            <a:chOff x="0" y="0"/>
            <a:chExt cx="425379" cy="5814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5379" cy="581481"/>
            </a:xfrm>
            <a:custGeom>
              <a:avLst/>
              <a:gdLst/>
              <a:ahLst/>
              <a:cxnLst/>
              <a:rect r="r" b="b" t="t" l="l"/>
              <a:pathLst>
                <a:path h="581481" w="425379">
                  <a:moveTo>
                    <a:pt x="0" y="0"/>
                  </a:moveTo>
                  <a:lnTo>
                    <a:pt x="425379" y="0"/>
                  </a:lnTo>
                  <a:lnTo>
                    <a:pt x="425379" y="581481"/>
                  </a:lnTo>
                  <a:lnTo>
                    <a:pt x="0" y="581481"/>
                  </a:lnTo>
                  <a:close/>
                </a:path>
              </a:pathLst>
            </a:custGeom>
            <a:blipFill>
              <a:blip r:embed="rId3"/>
              <a:stretch>
                <a:fillRect l="0" t="-4900" r="0" b="-490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809870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82614" y="3834765"/>
            <a:ext cx="7450912" cy="270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60"/>
              </a:lnSpc>
            </a:pPr>
            <a:r>
              <a:rPr lang="en-US" sz="9600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Demostración sistema (MVP)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2614" y="6796800"/>
            <a:ext cx="1334471" cy="50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7"/>
              </a:lnSpc>
            </a:pPr>
            <a:r>
              <a:rPr lang="en-US" b="true" sz="34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867800" y="697109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34" y="-914522"/>
            <a:ext cx="4291123" cy="5865852"/>
            <a:chOff x="0" y="0"/>
            <a:chExt cx="425379" cy="5814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379" cy="581481"/>
            </a:xfrm>
            <a:custGeom>
              <a:avLst/>
              <a:gdLst/>
              <a:ahLst/>
              <a:cxnLst/>
              <a:rect r="r" b="b" t="t" l="l"/>
              <a:pathLst>
                <a:path h="581481" w="425379">
                  <a:moveTo>
                    <a:pt x="0" y="0"/>
                  </a:moveTo>
                  <a:lnTo>
                    <a:pt x="425379" y="0"/>
                  </a:lnTo>
                  <a:lnTo>
                    <a:pt x="425379" y="581481"/>
                  </a:lnTo>
                  <a:lnTo>
                    <a:pt x="0" y="581481"/>
                  </a:lnTo>
                  <a:close/>
                </a:path>
              </a:pathLst>
            </a:custGeom>
            <a:blipFill>
              <a:blip r:embed="rId2"/>
              <a:stretch>
                <a:fillRect l="-52429" t="0" r="-5242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51558" y="4421148"/>
            <a:ext cx="4291123" cy="5865852"/>
            <a:chOff x="0" y="0"/>
            <a:chExt cx="425379" cy="5814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5379" cy="581481"/>
            </a:xfrm>
            <a:custGeom>
              <a:avLst/>
              <a:gdLst/>
              <a:ahLst/>
              <a:cxnLst/>
              <a:rect r="r" b="b" t="t" l="l"/>
              <a:pathLst>
                <a:path h="581481" w="425379">
                  <a:moveTo>
                    <a:pt x="0" y="0"/>
                  </a:moveTo>
                  <a:lnTo>
                    <a:pt x="425379" y="0"/>
                  </a:lnTo>
                  <a:lnTo>
                    <a:pt x="425379" y="581481"/>
                  </a:lnTo>
                  <a:lnTo>
                    <a:pt x="0" y="581481"/>
                  </a:lnTo>
                  <a:close/>
                </a:path>
              </a:pathLst>
            </a:custGeom>
            <a:blipFill>
              <a:blip r:embed="rId3"/>
              <a:stretch>
                <a:fillRect l="0" t="-4900" r="0" b="-490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809870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82614" y="5056106"/>
            <a:ext cx="7450912" cy="158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81"/>
              </a:lnSpc>
            </a:pPr>
            <a:r>
              <a:rPr lang="en-US" sz="11164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Conclusión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2614" y="6796800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867800" y="697109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2877" y="-616475"/>
            <a:ext cx="6771959" cy="5218571"/>
            <a:chOff x="0" y="0"/>
            <a:chExt cx="513484" cy="395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484" cy="395698"/>
            </a:xfrm>
            <a:custGeom>
              <a:avLst/>
              <a:gdLst/>
              <a:ahLst/>
              <a:cxnLst/>
              <a:rect r="r" b="b" t="t" l="l"/>
              <a:pathLst>
                <a:path h="395698" w="513484">
                  <a:moveTo>
                    <a:pt x="78883" y="0"/>
                  </a:moveTo>
                  <a:lnTo>
                    <a:pt x="434601" y="0"/>
                  </a:lnTo>
                  <a:cubicBezTo>
                    <a:pt x="455522" y="0"/>
                    <a:pt x="475586" y="8311"/>
                    <a:pt x="490379" y="23104"/>
                  </a:cubicBezTo>
                  <a:cubicBezTo>
                    <a:pt x="505173" y="37898"/>
                    <a:pt x="513484" y="57962"/>
                    <a:pt x="513484" y="78883"/>
                  </a:cubicBezTo>
                  <a:lnTo>
                    <a:pt x="513484" y="316815"/>
                  </a:lnTo>
                  <a:cubicBezTo>
                    <a:pt x="513484" y="337736"/>
                    <a:pt x="505173" y="357800"/>
                    <a:pt x="490379" y="372594"/>
                  </a:cubicBezTo>
                  <a:cubicBezTo>
                    <a:pt x="475586" y="387387"/>
                    <a:pt x="455522" y="395698"/>
                    <a:pt x="434601" y="395698"/>
                  </a:cubicBezTo>
                  <a:lnTo>
                    <a:pt x="78883" y="395698"/>
                  </a:lnTo>
                  <a:cubicBezTo>
                    <a:pt x="57962" y="395698"/>
                    <a:pt x="37898" y="387387"/>
                    <a:pt x="23104" y="372594"/>
                  </a:cubicBezTo>
                  <a:cubicBezTo>
                    <a:pt x="8311" y="357800"/>
                    <a:pt x="0" y="337736"/>
                    <a:pt x="0" y="316815"/>
                  </a:cubicBezTo>
                  <a:lnTo>
                    <a:pt x="0" y="78883"/>
                  </a:lnTo>
                  <a:cubicBezTo>
                    <a:pt x="0" y="57962"/>
                    <a:pt x="8311" y="37898"/>
                    <a:pt x="23104" y="23104"/>
                  </a:cubicBezTo>
                  <a:cubicBezTo>
                    <a:pt x="37898" y="8311"/>
                    <a:pt x="57962" y="0"/>
                    <a:pt x="7888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4883" r="0" b="-1488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833689" y="0"/>
            <a:ext cx="3747790" cy="3597879"/>
          </a:xfrm>
          <a:custGeom>
            <a:avLst/>
            <a:gdLst/>
            <a:ahLst/>
            <a:cxnLst/>
            <a:rect r="r" b="b" t="t" l="l"/>
            <a:pathLst>
              <a:path h="3597879" w="3747790">
                <a:moveTo>
                  <a:pt x="0" y="0"/>
                </a:moveTo>
                <a:lnTo>
                  <a:pt x="3747791" y="0"/>
                </a:lnTo>
                <a:lnTo>
                  <a:pt x="3747791" y="3597879"/>
                </a:lnTo>
                <a:lnTo>
                  <a:pt x="0" y="3597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41204" y="5643610"/>
            <a:ext cx="6771959" cy="5218571"/>
            <a:chOff x="0" y="0"/>
            <a:chExt cx="513484" cy="39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484" cy="395698"/>
            </a:xfrm>
            <a:custGeom>
              <a:avLst/>
              <a:gdLst/>
              <a:ahLst/>
              <a:cxnLst/>
              <a:rect r="r" b="b" t="t" l="l"/>
              <a:pathLst>
                <a:path h="395698" w="513484">
                  <a:moveTo>
                    <a:pt x="0" y="0"/>
                  </a:moveTo>
                  <a:lnTo>
                    <a:pt x="513484" y="0"/>
                  </a:lnTo>
                  <a:lnTo>
                    <a:pt x="513484" y="395698"/>
                  </a:lnTo>
                  <a:lnTo>
                    <a:pt x="0" y="395698"/>
                  </a:lnTo>
                  <a:close/>
                </a:path>
              </a:pathLst>
            </a:custGeom>
            <a:blipFill>
              <a:blip r:embed="rId5"/>
              <a:stretch>
                <a:fillRect l="0" t="-69951" r="0" b="-2482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1010628" y="8707596"/>
            <a:ext cx="2179366" cy="2092192"/>
          </a:xfrm>
          <a:custGeom>
            <a:avLst/>
            <a:gdLst/>
            <a:ahLst/>
            <a:cxnLst/>
            <a:rect r="r" b="b" t="t" l="l"/>
            <a:pathLst>
              <a:path h="2092192" w="2179366">
                <a:moveTo>
                  <a:pt x="0" y="0"/>
                </a:moveTo>
                <a:lnTo>
                  <a:pt x="2179366" y="0"/>
                </a:lnTo>
                <a:lnTo>
                  <a:pt x="2179366" y="2092192"/>
                </a:lnTo>
                <a:lnTo>
                  <a:pt x="0" y="209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207102"/>
            <a:ext cx="7450912" cy="19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0"/>
              </a:lnSpc>
            </a:pPr>
            <a:r>
              <a:rPr lang="en-US" sz="13964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3263" y="379559"/>
            <a:ext cx="7861474" cy="158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1"/>
              </a:lnSpc>
            </a:pPr>
            <a:r>
              <a:rPr lang="en-US" sz="11164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Contexto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55728" y="2469685"/>
            <a:ext cx="2736397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PROBLEMA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65826" y="3370879"/>
            <a:ext cx="11716201" cy="519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33"/>
              </a:lnSpc>
            </a:pP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Muchos pequeños y medianos comercios no poseen un sistema formal de inventa</a:t>
            </a: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rio, lo que genera:</a:t>
            </a:r>
          </a:p>
          <a:p>
            <a:pPr algn="just" marL="853966" indent="-426983" lvl="1">
              <a:lnSpc>
                <a:spcPts val="5933"/>
              </a:lnSpc>
              <a:buFont typeface="Arial"/>
              <a:buChar char="•"/>
            </a:pP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Pérdidas económicas por productos vencidos o compras innecesarias.</a:t>
            </a:r>
          </a:p>
          <a:p>
            <a:pPr algn="just" marL="853966" indent="-426983" lvl="1">
              <a:lnSpc>
                <a:spcPts val="5933"/>
              </a:lnSpc>
              <a:buFont typeface="Arial"/>
              <a:buChar char="•"/>
            </a:pP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Falta de control y planificación por ausencia de reportes o estadísticas.</a:t>
            </a:r>
          </a:p>
          <a:p>
            <a:pPr algn="just" marL="853966" indent="-426983" lvl="1">
              <a:lnSpc>
                <a:spcPts val="5933"/>
              </a:lnSpc>
              <a:buFont typeface="Arial"/>
              <a:buChar char="•"/>
            </a:pP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Riesgos en la calidad del servicio al cliente.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3263" y="379559"/>
            <a:ext cx="7861474" cy="158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1"/>
              </a:lnSpc>
            </a:pPr>
            <a:r>
              <a:rPr lang="en-US" sz="11164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Contexto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5621430"/>
            <a:ext cx="8020830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SOLUCIÓN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5813" y="3750253"/>
            <a:ext cx="6716291" cy="2128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3"/>
              </a:lnSpc>
            </a:pPr>
            <a:r>
              <a:rPr lang="en-US" b="true" sz="2848" spc="-28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Contar con una herramienta tecnológica que centralice la gestión del inventario, brinde visibilidad en tiempo real y permita tomar decisiones basadas en datos.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4925" y="2922329"/>
            <a:ext cx="2918067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NECESIDAD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52104" y="6452287"/>
            <a:ext cx="9845266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799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Implementar una plataforma web en Oracle APEX que automatice la gestión de inventario, facilite el seguimiento del stock en tiempo real y proporcione herramientas analíticas para una mejor toma de decisiones.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40232" y="-216211"/>
            <a:ext cx="7420531" cy="10719421"/>
            <a:chOff x="0" y="0"/>
            <a:chExt cx="56266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2662" cy="812800"/>
            </a:xfrm>
            <a:custGeom>
              <a:avLst/>
              <a:gdLst/>
              <a:ahLst/>
              <a:cxnLst/>
              <a:rect r="r" b="b" t="t" l="l"/>
              <a:pathLst>
                <a:path h="812800" w="562662">
                  <a:moveTo>
                    <a:pt x="0" y="0"/>
                  </a:moveTo>
                  <a:lnTo>
                    <a:pt x="562662" y="0"/>
                  </a:lnTo>
                  <a:lnTo>
                    <a:pt x="56266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78405" t="0" r="-7840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023980" y="-1028700"/>
            <a:ext cx="4032504" cy="4114800"/>
          </a:xfrm>
          <a:custGeom>
            <a:avLst/>
            <a:gdLst/>
            <a:ahLst/>
            <a:cxnLst/>
            <a:rect r="r" b="b" t="t" l="l"/>
            <a:pathLst>
              <a:path h="4114800" w="4032504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30469" y="9122476"/>
            <a:ext cx="2260938" cy="2191055"/>
          </a:xfrm>
          <a:custGeom>
            <a:avLst/>
            <a:gdLst/>
            <a:ahLst/>
            <a:cxnLst/>
            <a:rect r="r" b="b" t="t" l="l"/>
            <a:pathLst>
              <a:path h="2191055" w="2260938">
                <a:moveTo>
                  <a:pt x="0" y="0"/>
                </a:moveTo>
                <a:lnTo>
                  <a:pt x="2260938" y="0"/>
                </a:lnTo>
                <a:lnTo>
                  <a:pt x="2260938" y="2191055"/>
                </a:lnTo>
                <a:lnTo>
                  <a:pt x="0" y="2191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2915" y="1002800"/>
            <a:ext cx="8651971" cy="141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51"/>
              </a:lnSpc>
            </a:pPr>
            <a:r>
              <a:rPr lang="en-US" sz="98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Objetivo 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2915" y="2811615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19377"/>
            <a:ext cx="7246490" cy="378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0"/>
              </a:lnSpc>
            </a:pPr>
            <a:r>
              <a:rPr lang="en-US" b="true" sz="2686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Optimizar la gestión de stock en pequeños y medianos comercios que actualmente no cuentan con un sistema formal de inventario, provocando pérdidas económicas y falta de control, a través del desarrollo de un sistema web de gestión de inventario en Oracle APEX que permita registrar, controlar y analizar el movimiento de productos en tiempo real.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8711"/>
            <a:ext cx="6771959" cy="10839527"/>
            <a:chOff x="0" y="0"/>
            <a:chExt cx="513484" cy="821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484" cy="821907"/>
            </a:xfrm>
            <a:custGeom>
              <a:avLst/>
              <a:gdLst/>
              <a:ahLst/>
              <a:cxnLst/>
              <a:rect r="r" b="b" t="t" l="l"/>
              <a:pathLst>
                <a:path h="821907" w="513484">
                  <a:moveTo>
                    <a:pt x="0" y="0"/>
                  </a:moveTo>
                  <a:lnTo>
                    <a:pt x="513484" y="0"/>
                  </a:lnTo>
                  <a:lnTo>
                    <a:pt x="513484" y="821907"/>
                  </a:lnTo>
                  <a:lnTo>
                    <a:pt x="0" y="821907"/>
                  </a:lnTo>
                  <a:close/>
                </a:path>
              </a:pathLst>
            </a:custGeom>
            <a:blipFill>
              <a:blip r:embed="rId2"/>
              <a:stretch>
                <a:fillRect l="-92279" t="0" r="-9227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641490" y="-66827"/>
            <a:ext cx="2260938" cy="2191055"/>
          </a:xfrm>
          <a:custGeom>
            <a:avLst/>
            <a:gdLst/>
            <a:ahLst/>
            <a:cxnLst/>
            <a:rect r="r" b="b" t="t" l="l"/>
            <a:pathLst>
              <a:path h="2191055" w="2260938">
                <a:moveTo>
                  <a:pt x="0" y="0"/>
                </a:moveTo>
                <a:lnTo>
                  <a:pt x="2260938" y="0"/>
                </a:lnTo>
                <a:lnTo>
                  <a:pt x="2260938" y="2191054"/>
                </a:lnTo>
                <a:lnTo>
                  <a:pt x="0" y="2191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55371" y="1104900"/>
            <a:ext cx="7450912" cy="229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82"/>
              </a:lnSpc>
            </a:pPr>
            <a:r>
              <a:rPr lang="en-US" sz="8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Objetivos</a:t>
            </a:r>
          </a:p>
          <a:p>
            <a:pPr algn="just">
              <a:lnSpc>
                <a:spcPts val="8982"/>
              </a:lnSpc>
            </a:pPr>
            <a:r>
              <a:rPr lang="en-US" sz="8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Específicos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55371" y="3467835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55371" y="4398320"/>
            <a:ext cx="8255407" cy="511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Implementar gestión de usuarios y roles para mayor seguridad.</a:t>
            </a:r>
          </a:p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Desarrollar el registro digital de entradas, salidas e inventario.</a:t>
            </a:r>
          </a:p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Integrar el uso de pistola lectora de códigos de barras/QR para agilizar procesos.</a:t>
            </a:r>
          </a:p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Generar reportes y dashboards que apoyen la toma de decisiones.</a:t>
            </a:r>
          </a:p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Optimizar la organización interna y reducir pérdidas de productos.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3263" y="977814"/>
            <a:ext cx="7861474" cy="158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1"/>
              </a:lnSpc>
            </a:pPr>
            <a:r>
              <a:rPr lang="en-US" sz="11164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Alcance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38374" y="5329608"/>
            <a:ext cx="796958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Gestión de usuarios y roles.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Registro digital de entradas, salidas e historial de ventas.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Contro</a:t>
            </a: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l de stock en tiempo real.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88894" y="2916725"/>
            <a:ext cx="13710212" cy="14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9"/>
              </a:lnSpc>
            </a:pPr>
            <a:r>
              <a:rPr lang="en-US" b="true" sz="2686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El sistema web de gestión de inventario estará orientado a pequeños y medianos comercios, entregando una solución práctica para el control de productos y ventas, con herramientas básicas de análisis y planificación.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7957" y="5329608"/>
            <a:ext cx="796958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Sitio web responsivo.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Reportes y dashboards básicos para apoyar decisiones.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Integración con pistola lectora de códigos de barras/QR.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5196" y="875683"/>
            <a:ext cx="11017609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70"/>
              </a:lnSpc>
            </a:pPr>
            <a:r>
              <a:rPr lang="en-US" sz="8700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Posibles mejoras futuras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28197" y="4110102"/>
            <a:ext cx="11231605" cy="422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1102" indent="-395551" lvl="1">
              <a:lnSpc>
                <a:spcPts val="4763"/>
              </a:lnSpc>
              <a:buFont typeface="Arial"/>
              <a:buChar char="•"/>
            </a:pPr>
            <a:r>
              <a:rPr lang="en-US" b="true" sz="3664" spc="-3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Integraciones externas (ERP, facturación electrónica SII,  etc.).</a:t>
            </a:r>
          </a:p>
          <a:p>
            <a:pPr algn="l">
              <a:lnSpc>
                <a:spcPts val="4763"/>
              </a:lnSpc>
            </a:pPr>
          </a:p>
          <a:p>
            <a:pPr algn="l" marL="791102" indent="-395551" lvl="1">
              <a:lnSpc>
                <a:spcPts val="4763"/>
              </a:lnSpc>
              <a:buFont typeface="Arial"/>
              <a:buChar char="•"/>
            </a:pPr>
            <a:r>
              <a:rPr lang="en-US" b="true" sz="3664" spc="-3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Fu</a:t>
            </a:r>
            <a:r>
              <a:rPr lang="en-US" b="true" sz="3664" spc="-3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ncionalidades avanzadas de analítica o Machine Learning.</a:t>
            </a:r>
          </a:p>
          <a:p>
            <a:pPr algn="l">
              <a:lnSpc>
                <a:spcPts val="4763"/>
              </a:lnSpc>
            </a:pPr>
          </a:p>
          <a:p>
            <a:pPr algn="l" marL="791102" indent="-395551" lvl="1">
              <a:lnSpc>
                <a:spcPts val="4763"/>
              </a:lnSpc>
              <a:buFont typeface="Arial"/>
              <a:buChar char="•"/>
            </a:pPr>
            <a:r>
              <a:rPr lang="en-US" b="true" sz="3664" spc="-3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App Móvil nativa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5641" y="406144"/>
            <a:ext cx="10084455" cy="132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1"/>
              </a:lnSpc>
            </a:pPr>
            <a:r>
              <a:rPr lang="en-US" sz="9165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Requerimientos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7304" y="2336689"/>
            <a:ext cx="7969582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304" y="3165976"/>
            <a:ext cx="7969582" cy="668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Gestión de usuarios y roles (ej. administrador, vendedor).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Registro, edición y eliminación de productos con datos asociados.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Registro de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 entradas (compras) y salidas (ventas/pérdidas).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tegración con pistola lectora de códigos de barras/QR para agilidad.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lertas de stock bajo y notificación de sobrestock.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Generación de reportes básicos (ventas, inventario, movimientos).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D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ashboards interactivos con KPIs y visualización de periodos.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17868" y="2336689"/>
            <a:ext cx="8020830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NO FUNCIONALES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7868" y="3165976"/>
            <a:ext cx="7969582" cy="59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Aplicación web desarrollada en Oracle APEX.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Interfaz intuitiva y fácil de usar, pensada en usuarios sin experiencia técnica.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eguridad en autenticación y accesos, protegiendo la información.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ompa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tibilidad con navegadores y dispositivos móviles.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nsis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tencia y rapidez en consultas (respuestas en menos de 2 segundos).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Responsividad</a:t>
            </a:r>
          </a:p>
          <a:p>
            <a:pPr algn="l">
              <a:lnSpc>
                <a:spcPts val="2951"/>
              </a:lnSpc>
            </a:pPr>
          </a:p>
          <a:p>
            <a:pPr algn="l">
              <a:lnSpc>
                <a:spcPts val="295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4538" y="6536122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0"/>
                </a:moveTo>
                <a:lnTo>
                  <a:pt x="2566924" y="0"/>
                </a:lnTo>
                <a:lnTo>
                  <a:pt x="2566924" y="3807918"/>
                </a:lnTo>
                <a:lnTo>
                  <a:pt x="0" y="380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83462" y="-630054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3807918"/>
                </a:moveTo>
                <a:lnTo>
                  <a:pt x="2566924" y="3807918"/>
                </a:lnTo>
                <a:lnTo>
                  <a:pt x="2566924" y="0"/>
                </a:lnTo>
                <a:lnTo>
                  <a:pt x="0" y="0"/>
                </a:lnTo>
                <a:lnTo>
                  <a:pt x="0" y="38079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78731" y="2982764"/>
            <a:ext cx="9492040" cy="6956404"/>
          </a:xfrm>
          <a:custGeom>
            <a:avLst/>
            <a:gdLst/>
            <a:ahLst/>
            <a:cxnLst/>
            <a:rect r="r" b="b" t="t" l="l"/>
            <a:pathLst>
              <a:path h="6956404" w="9492040">
                <a:moveTo>
                  <a:pt x="0" y="0"/>
                </a:moveTo>
                <a:lnTo>
                  <a:pt x="9492040" y="0"/>
                </a:lnTo>
                <a:lnTo>
                  <a:pt x="9492040" y="6956404"/>
                </a:lnTo>
                <a:lnTo>
                  <a:pt x="0" y="6956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59051" y="949862"/>
            <a:ext cx="13654769" cy="1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0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Metodología tradicional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39356" y="2605597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DAGycMmYGDg</dc:identifier>
  <dcterms:modified xsi:type="dcterms:W3CDTF">2011-08-01T06:04:30Z</dcterms:modified>
  <cp:revision>1</cp:revision>
  <dc:title>SGE</dc:title>
</cp:coreProperties>
</file>